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70" r:id="rId1"/>
  </p:sldMasterIdLst>
  <p:notesMasterIdLst>
    <p:notesMasterId r:id="rId2"/>
  </p:notesMasterIdLst>
  <p:sldIdLst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</p:sldIdLst>
  <p:sldSz type="screen16x9" cy="6858000" cx="12192000"/>
  <p:notesSz cx="7103745" cy="10234295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F3F3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987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4" y="18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4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/>
              <a:t>单击此处编辑母版副标题样式</a:t>
            </a:r>
            <a:endParaRPr altLang="en-US" lang="zh-CN"/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内容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4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48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4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5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5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5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59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indent="0" marL="0">
              <a:buNone/>
              <a:defRPr sz="2800"/>
            </a:lvl1pPr>
            <a:lvl2pPr indent="0" marL="457200">
              <a:buNone/>
              <a:defRPr sz="2400"/>
            </a:lvl2pPr>
            <a:lvl3pPr indent="0" marL="914400">
              <a:buNone/>
              <a:defRPr sz="2000"/>
            </a:lvl3pPr>
            <a:lvl4pPr indent="0" marL="1371600">
              <a:buNone/>
              <a:defRPr sz="1800"/>
            </a:lvl4pPr>
            <a:lvl5pPr indent="0" marL="1828800">
              <a:buNone/>
              <a:defRPr sz="1800"/>
            </a:lvl5pPr>
            <a:lvl6pPr indent="0" marL="2286000">
              <a:buNone/>
              <a:defRPr sz="1800"/>
            </a:lvl6pPr>
            <a:lvl7pPr indent="0" marL="2743200">
              <a:buNone/>
              <a:defRPr sz="1800"/>
            </a:lvl7pPr>
            <a:lvl8pPr indent="0" marL="3200400">
              <a:buNone/>
              <a:defRPr sz="1800"/>
            </a:lvl8pPr>
            <a:lvl9pPr indent="0" marL="3657600">
              <a:buNone/>
              <a:defRPr sz="18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60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61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indent="0" marL="0">
              <a:buNone/>
              <a:defRPr sz="2800"/>
            </a:lvl1pPr>
            <a:lvl2pPr indent="0" marL="457200">
              <a:buNone/>
              <a:defRPr sz="2400"/>
            </a:lvl2pPr>
            <a:lvl3pPr indent="0" marL="914400">
              <a:buNone/>
              <a:defRPr sz="2000"/>
            </a:lvl3pPr>
            <a:lvl4pPr indent="0" marL="1371600">
              <a:buNone/>
              <a:defRPr sz="1800"/>
            </a:lvl4pPr>
            <a:lvl5pPr indent="0" marL="1828800">
              <a:buNone/>
              <a:defRPr sz="1800"/>
            </a:lvl5pPr>
            <a:lvl6pPr indent="0" marL="2286000">
              <a:buNone/>
              <a:defRPr sz="1800"/>
            </a:lvl6pPr>
            <a:lvl7pPr indent="0" marL="2743200">
              <a:buNone/>
              <a:defRPr sz="1800"/>
            </a:lvl7pPr>
            <a:lvl8pPr indent="0" marL="3200400">
              <a:buNone/>
              <a:defRPr sz="1800"/>
            </a:lvl8pPr>
            <a:lvl9pPr indent="0" marL="3657600">
              <a:buNone/>
              <a:defRPr sz="18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62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6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3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67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lang="zh-CN"/>
          </a:p>
        </p:txBody>
      </p:sp>
      <p:sp>
        <p:nvSpPr>
          <p:cNvPr id="1048668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indent="0" marL="0">
              <a:buNone/>
              <a:defRPr sz="2000"/>
            </a:lvl1pPr>
            <a:lvl2pPr indent="0" marL="457200">
              <a:buNone/>
              <a:defRPr sz="1800"/>
            </a:lvl2pPr>
            <a:lvl3pPr indent="0" marL="914400">
              <a:buNone/>
              <a:defRPr sz="1600"/>
            </a:lvl3pPr>
            <a:lvl4pPr indent="0" marL="1371600">
              <a:buNone/>
              <a:defRPr sz="1400"/>
            </a:lvl4pPr>
            <a:lvl5pPr indent="0" marL="1828800">
              <a:buNone/>
              <a:defRPr sz="1400"/>
            </a:lvl5pPr>
            <a:lvl6pPr indent="0" marL="2286000">
              <a:buNone/>
              <a:defRPr sz="1400"/>
            </a:lvl6pPr>
            <a:lvl7pPr indent="0" marL="2743200">
              <a:buNone/>
              <a:defRPr sz="1400"/>
            </a:lvl7pPr>
            <a:lvl8pPr indent="0" marL="3200400">
              <a:buNone/>
              <a:defRPr sz="1400"/>
            </a:lvl8pPr>
            <a:lvl9pPr indent="0" marL="3657600">
              <a:buNone/>
              <a:defRPr sz="14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6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版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39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4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tags" Target="../tags/tag1.xml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2"/>
          <p:cNvSpPr>
            <a:spLocks noGrp="1"/>
          </p:cNvSpPr>
          <p:nvPr/>
        </p:nvSpPr>
        <p:spPr>
          <a:xfrm>
            <a:off x="3175" y="507365"/>
            <a:ext cx="12185650" cy="906145"/>
          </a:xfrm>
          <a:prstGeom prst="rect"/>
        </p:spPr>
        <p:txBody>
          <a:bodyPr anchor="b" bIns="45720" lIns="91440" rIns="91440" rtlCol="0" tIns="45720" vert="horz">
            <a:normAutofit/>
            <a:scene3d>
              <a:camera prst="orthographicFront"/>
              <a:lightRig dir="t" rig="threePt"/>
            </a:scene3d>
          </a:bodyPr>
          <a:lstStyle>
            <a:lvl1pPr algn="ctr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altLang="en-US" dirty="0" sz="40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特殊时期在线学习指南</a:t>
            </a:r>
            <a:endParaRPr altLang="en-US" dirty="0" sz="4000" lang="zh-CN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87" name="文本框 4"/>
          <p:cNvSpPr txBox="1"/>
          <p:nvPr/>
        </p:nvSpPr>
        <p:spPr>
          <a:xfrm>
            <a:off x="391129" y="1596770"/>
            <a:ext cx="11150600" cy="4155440"/>
          </a:xfrm>
          <a:prstGeom prst="rect"/>
          <a:noFill/>
        </p:spPr>
        <p:txBody>
          <a:bodyPr rtlCol="0" wrap="square">
            <a:spAutoFit/>
          </a:bodyPr>
          <a:p>
            <a:pPr indent="457200">
              <a:lnSpc>
                <a:spcPct val="150000"/>
              </a:lnSpc>
            </a:pP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年伊始的这场突如其来的疫情牵动了全国人民的心，医护人员夜以继日地奋战在救治工作第一线，已有多所高校发布了推迟开学的公告。为减少疫情对我校师生教学、学习、生活的影响，我们提出此预案，充分利用</a:t>
            </a:r>
            <a:r>
              <a:rPr altLang="en-US" b="1" dirty="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超星泛雅网络教学平台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不开学、先开课，尽量保证教学活动的正常开展，共同打好这场“抗疫战”！</a:t>
            </a:r>
            <a:endParaRPr altLang="en-US" dirty="0" lang="zh-CN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50000"/>
              </a:lnSpc>
            </a:pP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在疫情期间，超星泛雅网络教学平台将为全校师生提供在线教学服务，包括线上学习（观看教学视频、答疑、作业、测验等）、观看速课（微视频）学习、同步课堂学习、直播学习和相关技术服务，旨在利用电脑、手机、网络等现有设备开展教学活动。</a:t>
            </a:r>
            <a:endParaRPr altLang="zh-CN" b="1" dirty="0" sz="2400" 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50000"/>
              </a:lnSpc>
            </a:pP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超星泛雅网络教学平台包含电脑端（网址：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http://</a:t>
            </a: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s</a:t>
            </a: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j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.fanya.chaoxing.com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）和手机端（学习通</a:t>
            </a:r>
            <a:r>
              <a:rPr altLang="zh-CN" dirty="0" lang="en-US"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）两部分，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电脑端和手机端可自动实现资源、数据、功能同步，有效保证师生使用习惯的一致性。</a:t>
            </a:r>
            <a:endParaRPr altLang="en-US" dirty="0" 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超星泛雅网络教学平台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已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无缝对接超星电子图书、电子期刊、学术视频等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平台资源</a:t>
            </a:r>
            <a:r>
              <a:rPr altLang="en-US" dirty="0" lang="zh-CN">
                <a:latin typeface="微软雅黑" panose="020B0503020204020204" charset="-122"/>
                <a:ea typeface="微软雅黑" panose="020B0503020204020204" charset="-122"/>
              </a:rPr>
              <a:t>，为学生拓展学习提供资源支撑。</a:t>
            </a:r>
            <a:endParaRPr altLang="en-US" dirty="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标题 1"/>
          <p:cNvSpPr>
            <a:spLocks noGrp="1"/>
          </p:cNvSpPr>
          <p:nvPr>
            <p:ph type="title"/>
          </p:nvPr>
        </p:nvSpPr>
        <p:spPr>
          <a:xfrm>
            <a:off x="245744" y="859155"/>
            <a:ext cx="11556537" cy="1040765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教师如果开启直播教学，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学生可在消息中点击直播，进入直播界面，可以观看直播并进行文字互动，如果教师选择了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允许回看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，可以在直播结束后，回看直播内容，如果提示此直播不支持回看，说明老师未设置允许回看。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28" name="椭圆 5"/>
          <p:cNvSpPr/>
          <p:nvPr/>
        </p:nvSpPr>
        <p:spPr>
          <a:xfrm>
            <a:off x="245745" y="26670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dirty="0" sz="4000" lang="en-US">
                <a:solidFill>
                  <a:srgbClr val="FFFF00"/>
                </a:solidFill>
              </a:rPr>
              <a:t>4</a:t>
            </a:r>
            <a:endParaRPr altLang="zh-CN" dirty="0" sz="4000" lang="en-US">
              <a:solidFill>
                <a:srgbClr val="FFFF00"/>
              </a:solidFill>
            </a:endParaRPr>
          </a:p>
        </p:txBody>
      </p:sp>
      <p:sp>
        <p:nvSpPr>
          <p:cNvPr id="1048629" name="文本框 3"/>
          <p:cNvSpPr txBox="1"/>
          <p:nvPr/>
        </p:nvSpPr>
        <p:spPr>
          <a:xfrm>
            <a:off x="982345" y="275590"/>
            <a:ext cx="5059680" cy="583565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在线学习方式四：直播学习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76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551940" y="1899920"/>
            <a:ext cx="2368550" cy="4867275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7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827905" y="1899920"/>
            <a:ext cx="2536825" cy="4866640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8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170545" y="1899920"/>
            <a:ext cx="2419350" cy="4860925"/>
          </a:xfrm>
          <a:prstGeom prst="rect"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文本框 2"/>
          <p:cNvSpPr txBox="1"/>
          <p:nvPr/>
        </p:nvSpPr>
        <p:spPr>
          <a:xfrm>
            <a:off x="-229720" y="2193515"/>
            <a:ext cx="12193270" cy="1691639"/>
          </a:xfrm>
          <a:prstGeom prst="rect"/>
          <a:noFill/>
        </p:spPr>
        <p:txBody>
          <a:bodyPr rtlCol="0" wrap="square">
            <a:spAutoFit/>
          </a:bodyPr>
          <a:p>
            <a:pPr algn="ctr" fontAlgn="auto">
              <a:lnSpc>
                <a:spcPct val="150000"/>
              </a:lnSpc>
            </a:pPr>
            <a:r>
              <a:rPr altLang="en-US" dirty="0" sz="3600" 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超星泛雅网络教学平台</a:t>
            </a:r>
            <a:endParaRPr altLang="en-US" dirty="0" sz="3600" 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altLang="en-US" dirty="0" sz="3600" 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为特殊时期在线教学提供支持！</a:t>
            </a:r>
            <a:endParaRPr altLang="en-US" dirty="0" sz="3600" 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文本框 4"/>
          <p:cNvSpPr txBox="1"/>
          <p:nvPr/>
        </p:nvSpPr>
        <p:spPr>
          <a:xfrm>
            <a:off x="394335" y="974725"/>
            <a:ext cx="9911715" cy="144526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电脑端访问网址： </a:t>
            </a:r>
            <a:r>
              <a:rPr altLang="en-US" b="1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http://sh</a:t>
            </a:r>
            <a:r>
              <a:rPr altLang="zh-CN" b="1" dirty="0" sz="160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r>
              <a:rPr altLang="zh-CN" b="1" dirty="0" sz="1600" 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j</a:t>
            </a:r>
            <a:r>
              <a:rPr altLang="en-US" b="1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.fanya.chaoxing.com</a:t>
            </a:r>
            <a:endParaRPr altLang="en-US" b="1" dirty="0" sz="1600" lang="zh-CN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初次登录方式：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点击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按钮，输入账号（学号）和初始密码（123456）登录。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登录后请绑定手机号并修改密码。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sp>
        <p:nvSpPr>
          <p:cNvPr id="1048594" name="椭圆 5"/>
          <p:cNvSpPr/>
          <p:nvPr/>
        </p:nvSpPr>
        <p:spPr>
          <a:xfrm>
            <a:off x="474345" y="19558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sz="4000" lang="en-US">
                <a:solidFill>
                  <a:srgbClr val="FFFF00"/>
                </a:solidFill>
              </a:rPr>
              <a:t>1</a:t>
            </a:r>
            <a:endParaRPr altLang="zh-CN" sz="4000" lang="en-US">
              <a:solidFill>
                <a:srgbClr val="FFFF00"/>
              </a:solidFill>
            </a:endParaRPr>
          </a:p>
        </p:txBody>
      </p:sp>
      <p:sp>
        <p:nvSpPr>
          <p:cNvPr id="1048595" name="文本框 7"/>
          <p:cNvSpPr txBox="1"/>
          <p:nvPr/>
        </p:nvSpPr>
        <p:spPr>
          <a:xfrm>
            <a:off x="1192530" y="195580"/>
            <a:ext cx="995680" cy="583565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  <a:endParaRPr altLang="en-US" b="1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596" name="爆炸形 2 6"/>
          <p:cNvSpPr/>
          <p:nvPr/>
        </p:nvSpPr>
        <p:spPr>
          <a:xfrm>
            <a:off x="9683750" y="95250"/>
            <a:ext cx="2446020" cy="1659255"/>
          </a:xfrm>
          <a:prstGeom prst="irregularSeal2"/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altLang="en-US" b="1" sz="2000" lang="zh-CN">
                <a:latin typeface="黑体" panose="02010609060101010101" charset="-122"/>
                <a:ea typeface="黑体" panose="02010609060101010101" charset="-122"/>
              </a:rPr>
              <a:t>电脑端</a:t>
            </a:r>
            <a:endParaRPr altLang="en-US" b="1" sz="2000"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97152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220075" y="3601720"/>
            <a:ext cx="3608705" cy="2131695"/>
          </a:xfrm>
          <a:prstGeom prst="rect"/>
          <a:ln>
            <a:solidFill>
              <a:schemeClr val="tx1"/>
            </a:solidFill>
          </a:ln>
        </p:spPr>
      </p:pic>
      <p:sp>
        <p:nvSpPr>
          <p:cNvPr id="1048597" name="文本框 10"/>
          <p:cNvSpPr txBox="1"/>
          <p:nvPr/>
        </p:nvSpPr>
        <p:spPr>
          <a:xfrm>
            <a:off x="394335" y="2700020"/>
            <a:ext cx="10126345" cy="368300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b="1" dirty="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如果已在学习通登录并绑定学号，登录密码为修改后的密码，支持学号、手机号两种登录方式。</a:t>
            </a:r>
            <a:endParaRPr altLang="en-US" b="1" dirty="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pic>
        <p:nvPicPr>
          <p:cNvPr id="2097154" name="图片 12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172751" y="3601085"/>
            <a:ext cx="3845862" cy="2132330"/>
          </a:xfrm>
          <a:prstGeom prst="rect"/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79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457994" y="3601719"/>
            <a:ext cx="3463829" cy="2149587"/>
          </a:xfrm>
          <a:prstGeom prst="rect"/>
        </p:spPr>
      </p:pic>
      <p:sp>
        <p:nvSpPr>
          <p:cNvPr id="1048678" name=""/>
          <p:cNvSpPr txBox="1"/>
          <p:nvPr/>
        </p:nvSpPr>
        <p:spPr>
          <a:xfrm>
            <a:off x="4448297" y="4066714"/>
            <a:ext cx="822730" cy="193041"/>
          </a:xfrm>
          <a:prstGeom prst="rect"/>
          <a:solidFill>
            <a:srgbClr val="D04617"/>
          </a:solidFill>
        </p:spPr>
        <p:txBody>
          <a:bodyPr rtlCol="0" wrap="square">
            <a:spAutoFit/>
          </a:bodyPr>
          <a:p>
            <a:r>
              <a:rPr sz="700" lang="zh-CN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上海电机学院</a:t>
            </a:r>
            <a:endParaRPr sz="700" lang="zh-CN-#Hans">
              <a:solidFill>
                <a:srgbClr val="000000"/>
              </a:solidFill>
              <a:latin typeface="宋体"/>
              <a:ea typeface="宋体"/>
              <a:cs typeface="宋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椭圆 5"/>
          <p:cNvSpPr/>
          <p:nvPr/>
        </p:nvSpPr>
        <p:spPr>
          <a:xfrm>
            <a:off x="474345" y="19558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sz="4000" lang="en-US">
                <a:solidFill>
                  <a:srgbClr val="FFFF00"/>
                </a:solidFill>
              </a:rPr>
              <a:t>1</a:t>
            </a:r>
            <a:endParaRPr altLang="zh-CN" sz="4000" lang="en-US">
              <a:solidFill>
                <a:srgbClr val="FFFF00"/>
              </a:solidFill>
            </a:endParaRPr>
          </a:p>
        </p:txBody>
      </p:sp>
      <p:sp>
        <p:nvSpPr>
          <p:cNvPr id="1048599" name="文本框 7"/>
          <p:cNvSpPr txBox="1"/>
          <p:nvPr/>
        </p:nvSpPr>
        <p:spPr>
          <a:xfrm>
            <a:off x="1192530" y="195580"/>
            <a:ext cx="995680" cy="583565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  <a:endParaRPr altLang="en-US" b="1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00" name="爆炸形 2 6"/>
          <p:cNvSpPr/>
          <p:nvPr/>
        </p:nvSpPr>
        <p:spPr>
          <a:xfrm>
            <a:off x="9820275" y="95250"/>
            <a:ext cx="2309495" cy="1564005"/>
          </a:xfrm>
          <a:prstGeom prst="irregularSeal2"/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altLang="en-US" b="1" sz="2000" lang="zh-CN">
                <a:latin typeface="黑体" panose="02010609060101010101" charset="-122"/>
                <a:ea typeface="黑体" panose="02010609060101010101" charset="-122"/>
              </a:rPr>
              <a:t>手机端</a:t>
            </a:r>
            <a:endParaRPr altLang="en-US" b="1" sz="2000" 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601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en-US" dirty="0" sz="18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手机上下载并安装学习通APP：</a:t>
            </a:r>
            <a:br>
              <a:rPr altLang="en-US" dirty="0" sz="18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</a:br>
            <a:r>
              <a:rPr altLang="en-US" dirty="0" sz="18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扫描右方二维码或在手机应用市场中搜索“学习通”进行下载。</a:t>
            </a:r>
            <a:endParaRPr altLang="en-US" dirty="0" sz="1800" lang="zh-CN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2097155" name="图片 8" descr="C:\Users\Administrator\Desktop\学习通二维码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/>
          <a:noFill/>
          <a:ln>
            <a:noFill/>
          </a:ln>
        </p:spPr>
      </p:pic>
      <p:sp>
        <p:nvSpPr>
          <p:cNvPr id="1048602" name="标题 11"/>
          <p:cNvSpPr>
            <a:spLocks noGrp="1"/>
          </p:cNvSpPr>
          <p:nvPr/>
        </p:nvSpPr>
        <p:spPr>
          <a:xfrm>
            <a:off x="336550" y="1513205"/>
            <a:ext cx="11489055" cy="1043305"/>
          </a:xfrm>
          <a:prstGeom prst="rect"/>
        </p:spPr>
        <p:txBody>
          <a:bodyPr anchor="ctr" bIns="45720" lIns="91440" rIns="91440" rtlCol="0" tIns="45720" vert="horz">
            <a:normAutofit fontScale="93750" lnSpcReduction="20000"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altLang="en-US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初次登录者：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点击右下方的“我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进入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登录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页面，选择“新用户注册”，输入手机号获取验证码并设置自己的密码，然后填写</a:t>
            </a:r>
            <a:r>
              <a:rPr altLang="en-US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上海</a:t>
            </a:r>
            <a:r>
              <a:rPr altLang="en-US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电机学院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、输入自己的学号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/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工号、姓名进行信息验证</a:t>
            </a:r>
            <a:r>
              <a:rPr altLang="en-US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（注意：信息验证一定不可跳过，学校名称填写</a:t>
            </a:r>
            <a:r>
              <a:rPr altLang="zh-CN" b="1" dirty="0" sz="1600" 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altLang="zh-CN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上海</a:t>
            </a:r>
            <a:r>
              <a:rPr altLang="zh-CN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电机学院</a:t>
            </a:r>
            <a:r>
              <a:rPr altLang="zh-CN" b="1" dirty="0" sz="1600" 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altLang="en-US" b="1" dirty="0" sz="16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，必须写全称，不能使用简写或具体到学院）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  <a:cs typeface="+mj-ea"/>
              <a:sym typeface="+mn-ea"/>
            </a:endParaRPr>
          </a:p>
        </p:txBody>
      </p:sp>
      <p:pic>
        <p:nvPicPr>
          <p:cNvPr id="2097156" name="图片 1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493010" y="3322320"/>
            <a:ext cx="2178685" cy="3510915"/>
          </a:xfrm>
          <a:prstGeom prst="rect"/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2097157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165735" y="3322320"/>
            <a:ext cx="2022475" cy="3494405"/>
          </a:xfrm>
          <a:prstGeom prst="rect"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2097158" name="图片 1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959350" y="3322320"/>
            <a:ext cx="2158365" cy="3494405"/>
          </a:xfrm>
          <a:prstGeom prst="rect"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048603" name="文本框 19"/>
          <p:cNvSpPr txBox="1"/>
          <p:nvPr/>
        </p:nvSpPr>
        <p:spPr>
          <a:xfrm>
            <a:off x="336550" y="2503170"/>
            <a:ext cx="10564495" cy="497840"/>
          </a:xfrm>
          <a:prstGeom prst="rect"/>
          <a:noFill/>
        </p:spPr>
        <p:txBody>
          <a:bodyPr anchor="t" rtlCol="0" wrap="square">
            <a:spAutoFit/>
          </a:bodyPr>
          <a:p>
            <a:pPr>
              <a:lnSpc>
                <a:spcPct val="150000"/>
              </a:lnSpc>
            </a:pPr>
            <a:r>
              <a:rPr altLang="en-US" b="1" dirty="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如果已在电脑端登录并绑定手机号，则可直接使用手机号登录。</a:t>
            </a:r>
            <a:endParaRPr altLang="en-US" dirty="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4"/>
          <p:cNvGrpSpPr/>
          <p:nvPr/>
        </p:nvGrpSpPr>
        <p:grpSpPr>
          <a:xfrm>
            <a:off x="7396480" y="3322320"/>
            <a:ext cx="2110740" cy="3526155"/>
            <a:chOff x="7396480" y="3322320"/>
            <a:chExt cx="2110740" cy="3526155"/>
          </a:xfrm>
        </p:grpSpPr>
        <p:pic>
          <p:nvPicPr>
            <p:cNvPr id="2097159" name="图片 15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7396480" y="3322320"/>
              <a:ext cx="2110740" cy="3526155"/>
            </a:xfrm>
            <a:prstGeom prst="rect"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048604" name="文本框 3"/>
            <p:cNvSpPr txBox="1"/>
            <p:nvPr/>
          </p:nvSpPr>
          <p:spPr>
            <a:xfrm>
              <a:off x="7516901" y="3845795"/>
              <a:ext cx="1398498" cy="213995"/>
            </a:xfrm>
            <a:prstGeom prst="rect"/>
            <a:solidFill>
              <a:schemeClr val="bg1"/>
            </a:solidFill>
          </p:spPr>
          <p:txBody>
            <a:bodyPr rtlCol="0" wrap="square">
              <a:spAutoFit/>
            </a:bodyPr>
            <a:p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上海</a:t>
              </a:r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电机</a:t>
              </a:r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学院</a:t>
              </a:r>
              <a:endParaRPr altLang="en-US" dirty="0" sz="800" lang="zh-CN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8"/>
          <p:cNvGrpSpPr/>
          <p:nvPr/>
        </p:nvGrpSpPr>
        <p:grpSpPr>
          <a:xfrm>
            <a:off x="9820275" y="3322320"/>
            <a:ext cx="2214245" cy="3494405"/>
            <a:chOff x="9820275" y="3322320"/>
            <a:chExt cx="2214245" cy="3494405"/>
          </a:xfrm>
        </p:grpSpPr>
        <p:pic>
          <p:nvPicPr>
            <p:cNvPr id="2097160" name="图片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9820275" y="3322320"/>
              <a:ext cx="2214245" cy="3494405"/>
            </a:xfrm>
            <a:prstGeom prst="rect"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048605" name="文本框 18"/>
            <p:cNvSpPr txBox="1"/>
            <p:nvPr/>
          </p:nvSpPr>
          <p:spPr>
            <a:xfrm>
              <a:off x="9921683" y="4254451"/>
              <a:ext cx="1398498" cy="213995"/>
            </a:xfrm>
            <a:prstGeom prst="rect"/>
            <a:solidFill>
              <a:schemeClr val="bg1"/>
            </a:solidFill>
          </p:spPr>
          <p:txBody>
            <a:bodyPr rtlCol="0" wrap="square">
              <a:spAutoFit/>
            </a:bodyPr>
            <a:p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上海</a:t>
              </a:r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电机</a:t>
              </a:r>
              <a:r>
                <a:rPr altLang="en-US" dirty="0" sz="800" lang="zh-CN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学院</a:t>
              </a:r>
              <a:endParaRPr altLang="zh-CN" dirty="0" sz="800" lang="en-US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48606" name="文本框 20"/>
          <p:cNvSpPr txBox="1"/>
          <p:nvPr/>
        </p:nvSpPr>
        <p:spPr>
          <a:xfrm>
            <a:off x="8631680" y="6346306"/>
            <a:ext cx="2580005" cy="368300"/>
          </a:xfrm>
          <a:prstGeom prst="rect"/>
          <a:solidFill>
            <a:srgbClr val="1398FF"/>
          </a:solidFill>
        </p:spPr>
        <p:txBody>
          <a:bodyPr rtlCol="0" wrap="square">
            <a:spAutoFit/>
          </a:bodyPr>
          <a:p>
            <a:pPr algn="ctr"/>
            <a:r>
              <a:rPr altLang="en-US" b="1" dirty="0" lang="zh-CN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  <a:endParaRPr altLang="en-US" b="1" dirty="0" lang="zh-CN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607" name="文本框 17"/>
          <p:cNvSpPr txBox="1"/>
          <p:nvPr/>
        </p:nvSpPr>
        <p:spPr>
          <a:xfrm>
            <a:off x="8631680" y="5838604"/>
            <a:ext cx="2580005" cy="368300"/>
          </a:xfrm>
          <a:prstGeom prst="rect"/>
          <a:solidFill>
            <a:srgbClr val="1398FF"/>
          </a:solidFill>
        </p:spPr>
        <p:txBody>
          <a:bodyPr rtlCol="0" wrap="square">
            <a:spAutoFit/>
          </a:bodyPr>
          <a:p>
            <a:pPr algn="ctr"/>
            <a:r>
              <a:rPr altLang="en-US" b="1" dirty="0" lang="zh-CN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  <a:endParaRPr altLang="en-US" b="1" dirty="0" lang="zh-CN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标题 1"/>
          <p:cNvSpPr>
            <a:spLocks noGrp="1"/>
          </p:cNvSpPr>
          <p:nvPr>
            <p:ph type="title"/>
          </p:nvPr>
        </p:nvSpPr>
        <p:spPr>
          <a:xfrm>
            <a:off x="476567" y="623570"/>
            <a:ext cx="11475720" cy="1315720"/>
          </a:xfrm>
        </p:spPr>
        <p:txBody>
          <a:bodyPr>
            <a:normAutofit/>
          </a:bodyPr>
          <a:p>
            <a:pPr fontAlgn="auto"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学生登录后进入自己的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学习空间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，可在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我学的课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中找到教师的课程，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点击课程封面，进入班级进行课程内容学习。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09" name="椭圆 5"/>
          <p:cNvSpPr/>
          <p:nvPr/>
        </p:nvSpPr>
        <p:spPr>
          <a:xfrm>
            <a:off x="200025" y="33655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sz="4000" lang="en-US">
                <a:solidFill>
                  <a:srgbClr val="FFFF00"/>
                </a:solidFill>
              </a:rPr>
              <a:t>2</a:t>
            </a:r>
            <a:endParaRPr altLang="zh-CN" sz="4000" lang="en-US">
              <a:solidFill>
                <a:srgbClr val="FFFF00"/>
              </a:solidFill>
            </a:endParaRPr>
          </a:p>
        </p:txBody>
      </p:sp>
      <p:sp>
        <p:nvSpPr>
          <p:cNvPr id="1048610" name="文本框 7"/>
          <p:cNvSpPr txBox="1"/>
          <p:nvPr/>
        </p:nvSpPr>
        <p:spPr>
          <a:xfrm>
            <a:off x="982345" y="345440"/>
            <a:ext cx="3027680" cy="5740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进入课程和班级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61" name="图片 9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t="8071"/>
          <a:stretch>
            <a:fillRect/>
          </a:stretch>
        </p:blipFill>
        <p:spPr>
          <a:xfrm>
            <a:off x="476250" y="4531658"/>
            <a:ext cx="6241415" cy="2158701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62" name="图片 10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t="3393"/>
          <a:stretch>
            <a:fillRect/>
          </a:stretch>
        </p:blipFill>
        <p:spPr>
          <a:xfrm>
            <a:off x="6983730" y="2729752"/>
            <a:ext cx="4761865" cy="2437877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80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496252" y="1728971"/>
            <a:ext cx="6250274" cy="2802687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612" name="标题 6"/>
          <p:cNvSpPr>
            <a:spLocks noGrp="1"/>
          </p:cNvSpPr>
          <p:nvPr>
            <p:ph type="title"/>
          </p:nvPr>
        </p:nvSpPr>
        <p:spPr>
          <a:xfrm>
            <a:off x="252730" y="241935"/>
            <a:ext cx="11257280" cy="1235075"/>
          </a:xfrm>
        </p:spPr>
        <p:txBody>
          <a:bodyPr>
            <a:noAutofit/>
          </a:bodyPr>
          <a:p>
            <a:pPr fontAlgn="auto">
              <a:lnSpc>
                <a:spcPct val="150000"/>
              </a:lnSpc>
            </a:pPr>
            <a:r>
              <a:rPr altLang="en-US" b="1" dirty="0" sz="18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电脑端的课程和学习通的课程互通，登录学习通可以在</a:t>
            </a:r>
            <a:r>
              <a:rPr altLang="zh-CN" b="1" dirty="0" sz="1800" 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altLang="en-US" b="1" dirty="0" sz="18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altLang="zh-CN" b="1" dirty="0" sz="1800" 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altLang="en-US" b="1" dirty="0" sz="18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中找到课程及所在班级。</a:t>
            </a:r>
            <a:endParaRPr altLang="en-US" dirty="0" sz="180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6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710815" y="1378585"/>
            <a:ext cx="2451735" cy="5269230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66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141720" y="1318895"/>
            <a:ext cx="2616835" cy="5328920"/>
          </a:xfrm>
          <a:prstGeom prst="rect"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245745" y="1008380"/>
            <a:ext cx="10968990" cy="123063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学生进入课程后，可查看教师提供的课程内容、资料，并且完成教师发布的在线学习任务、学习要求、作业、测验等，并可以在线提问、讨论。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14" name="椭圆 5"/>
          <p:cNvSpPr/>
          <p:nvPr/>
        </p:nvSpPr>
        <p:spPr>
          <a:xfrm>
            <a:off x="245745" y="26670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dirty="0" sz="4000" lang="en-US">
                <a:solidFill>
                  <a:srgbClr val="FFFF00"/>
                </a:solidFill>
              </a:rPr>
              <a:t>3</a:t>
            </a:r>
            <a:endParaRPr altLang="zh-CN" dirty="0" sz="4000" lang="en-US">
              <a:solidFill>
                <a:srgbClr val="FFFF00"/>
              </a:solidFill>
            </a:endParaRPr>
          </a:p>
        </p:txBody>
      </p:sp>
      <p:sp>
        <p:nvSpPr>
          <p:cNvPr id="1048615" name="文本框 3"/>
          <p:cNvSpPr txBox="1"/>
          <p:nvPr/>
        </p:nvSpPr>
        <p:spPr>
          <a:xfrm>
            <a:off x="982345" y="275590"/>
            <a:ext cx="5059680" cy="583565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在线学习方式一：线上学习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10"/>
          <p:cNvGrpSpPr/>
          <p:nvPr/>
        </p:nvGrpSpPr>
        <p:grpSpPr>
          <a:xfrm>
            <a:off x="1537335" y="2421853"/>
            <a:ext cx="8386445" cy="3268270"/>
            <a:chOff x="1537335" y="2421853"/>
            <a:chExt cx="8386445" cy="3268270"/>
          </a:xfrm>
        </p:grpSpPr>
        <p:pic>
          <p:nvPicPr>
            <p:cNvPr id="2097167" name="图片 4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1"/>
            <a:srcRect t="5993"/>
            <a:stretch>
              <a:fillRect/>
            </a:stretch>
          </p:blipFill>
          <p:spPr>
            <a:xfrm>
              <a:off x="1537335" y="2421853"/>
              <a:ext cx="8386445" cy="3268270"/>
            </a:xfrm>
            <a:prstGeom prst="rect"/>
            <a:ln>
              <a:solidFill>
                <a:schemeClr val="tx1"/>
              </a:solidFill>
            </a:ln>
          </p:spPr>
        </p:pic>
        <p:sp>
          <p:nvSpPr>
            <p:cNvPr id="1048616" name="矩形 2"/>
            <p:cNvSpPr/>
            <p:nvPr/>
          </p:nvSpPr>
          <p:spPr>
            <a:xfrm>
              <a:off x="7288306" y="3785347"/>
              <a:ext cx="1889312" cy="322729"/>
            </a:xfrm>
            <a:prstGeom prst="rect"/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sp>
          <p:nvSpPr>
            <p:cNvPr id="1048617" name="矩形 6"/>
            <p:cNvSpPr/>
            <p:nvPr/>
          </p:nvSpPr>
          <p:spPr>
            <a:xfrm>
              <a:off x="7288306" y="5148841"/>
              <a:ext cx="1889312" cy="322729"/>
            </a:xfrm>
            <a:prstGeom prst="rect"/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标题 1"/>
          <p:cNvSpPr>
            <a:spLocks noGrp="1"/>
          </p:cNvSpPr>
          <p:nvPr>
            <p:ph type="title"/>
          </p:nvPr>
        </p:nvSpPr>
        <p:spPr>
          <a:xfrm>
            <a:off x="245745" y="859156"/>
            <a:ext cx="10968990" cy="779640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教师根据教学目的和要求，录制速课（微视频），学生通过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消息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点击速课，观看老师录制的教学视频内容。</a:t>
            </a:r>
            <a:endParaRPr altLang="en-US" dirty="0" sz="1600"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19" name="椭圆 5"/>
          <p:cNvSpPr/>
          <p:nvPr/>
        </p:nvSpPr>
        <p:spPr>
          <a:xfrm>
            <a:off x="245745" y="26670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dirty="0" sz="4000" lang="en-US">
                <a:solidFill>
                  <a:srgbClr val="FFFF00"/>
                </a:solidFill>
              </a:rPr>
              <a:t>4</a:t>
            </a:r>
            <a:endParaRPr altLang="zh-CN" dirty="0" sz="4000" lang="en-US">
              <a:solidFill>
                <a:srgbClr val="FFFF00"/>
              </a:solidFill>
            </a:endParaRPr>
          </a:p>
        </p:txBody>
      </p:sp>
      <p:sp>
        <p:nvSpPr>
          <p:cNvPr id="1048620" name="文本框 3"/>
          <p:cNvSpPr txBox="1"/>
          <p:nvPr/>
        </p:nvSpPr>
        <p:spPr>
          <a:xfrm>
            <a:off x="982345" y="275590"/>
            <a:ext cx="7904480" cy="5740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在线学习方式二：观看速课（微视频）学习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68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734185" y="1806575"/>
            <a:ext cx="2310765" cy="4897120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69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852035" y="1807210"/>
            <a:ext cx="2360930" cy="4896485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0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010525" y="1758315"/>
            <a:ext cx="2443480" cy="4945380"/>
          </a:xfrm>
          <a:prstGeom prst="rect"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标题 1"/>
          <p:cNvSpPr>
            <a:spLocks noGrp="1"/>
          </p:cNvSpPr>
          <p:nvPr>
            <p:ph type="title"/>
          </p:nvPr>
        </p:nvSpPr>
        <p:spPr>
          <a:xfrm>
            <a:off x="245744" y="859155"/>
            <a:ext cx="11496676" cy="1135900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教师根据教学目的和要求 ，可以开启同步课堂，电脑端使用方式：打开教师提供的电脑端网址，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可同步听到教师的授课内容的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PPT+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讲课声音。</a:t>
            </a:r>
            <a:endParaRPr altLang="zh-CN" dirty="0" sz="1600"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22" name="椭圆 5"/>
          <p:cNvSpPr/>
          <p:nvPr/>
        </p:nvSpPr>
        <p:spPr>
          <a:xfrm>
            <a:off x="245745" y="26670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dirty="0" sz="4000" lang="en-US">
                <a:solidFill>
                  <a:srgbClr val="FFFF00"/>
                </a:solidFill>
              </a:rPr>
              <a:t>4</a:t>
            </a:r>
            <a:endParaRPr altLang="zh-CN" dirty="0" sz="4000" lang="en-US">
              <a:solidFill>
                <a:srgbClr val="FFFF00"/>
              </a:solidFill>
            </a:endParaRPr>
          </a:p>
        </p:txBody>
      </p:sp>
      <p:sp>
        <p:nvSpPr>
          <p:cNvPr id="1048623" name="文本框 3"/>
          <p:cNvSpPr txBox="1"/>
          <p:nvPr/>
        </p:nvSpPr>
        <p:spPr>
          <a:xfrm>
            <a:off x="982345" y="275590"/>
            <a:ext cx="5872481" cy="5740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在线学习方式三：同步课堂学习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71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24180" y="2266315"/>
            <a:ext cx="5928995" cy="2919095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2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590030" y="2214880"/>
            <a:ext cx="5152390" cy="2970530"/>
          </a:xfrm>
          <a:prstGeom prst="rect"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标题 1"/>
          <p:cNvSpPr>
            <a:spLocks noGrp="1"/>
          </p:cNvSpPr>
          <p:nvPr>
            <p:ph type="title"/>
          </p:nvPr>
        </p:nvSpPr>
        <p:spPr>
          <a:xfrm>
            <a:off x="475012" y="859155"/>
            <a:ext cx="11034981" cy="850325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手机端使用方式：在学习通首页输入教师提供的同步课堂邀请码，进入同步课堂，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即可同步听到教师的授课内容的</a:t>
            </a:r>
            <a:r>
              <a:rPr altLang="zh-CN" dirty="0" sz="1600" lang="en-US">
                <a:latin typeface="微软雅黑" panose="020B0503020204020204" charset="-122"/>
                <a:ea typeface="微软雅黑" panose="020B0503020204020204" charset="-122"/>
              </a:rPr>
              <a:t>PPT+</a:t>
            </a:r>
            <a:r>
              <a:rPr altLang="en-US" dirty="0" sz="1600" lang="zh-CN">
                <a:latin typeface="微软雅黑" panose="020B0503020204020204" charset="-122"/>
                <a:ea typeface="微软雅黑" panose="020B0503020204020204" charset="-122"/>
              </a:rPr>
              <a:t>讲课声音。</a:t>
            </a:r>
            <a:endParaRPr altLang="zh-CN" dirty="0" sz="1600"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25" name="椭圆 5"/>
          <p:cNvSpPr/>
          <p:nvPr/>
        </p:nvSpPr>
        <p:spPr>
          <a:xfrm>
            <a:off x="245745" y="266700"/>
            <a:ext cx="592455" cy="592455"/>
          </a:xfrm>
          <a:prstGeom prst="ellipse"/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altLang="zh-CN" dirty="0" sz="4000" lang="en-US">
                <a:solidFill>
                  <a:srgbClr val="FFFF00"/>
                </a:solidFill>
              </a:rPr>
              <a:t>4</a:t>
            </a:r>
            <a:endParaRPr altLang="zh-CN" dirty="0" sz="4000" lang="en-US">
              <a:solidFill>
                <a:srgbClr val="FFFF00"/>
              </a:solidFill>
            </a:endParaRPr>
          </a:p>
        </p:txBody>
      </p:sp>
      <p:sp>
        <p:nvSpPr>
          <p:cNvPr id="1048626" name="文本框 3"/>
          <p:cNvSpPr txBox="1"/>
          <p:nvPr/>
        </p:nvSpPr>
        <p:spPr>
          <a:xfrm>
            <a:off x="982345" y="275590"/>
            <a:ext cx="6178476" cy="584775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在线学习方式三：同步课堂学习</a:t>
            </a:r>
            <a:endParaRPr altLang="en-US" b="1" dirty="0" sz="3200" 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73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88185" y="1710690"/>
            <a:ext cx="2360295" cy="4833620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4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164830" y="1736090"/>
            <a:ext cx="2368550" cy="4770120"/>
          </a:xfrm>
          <a:prstGeom prst="rect"/>
          <a:ln>
            <a:solidFill>
              <a:schemeClr val="tx1"/>
            </a:solidFill>
          </a:ln>
        </p:spPr>
      </p:pic>
      <p:pic>
        <p:nvPicPr>
          <p:cNvPr id="2097175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020310" y="1710690"/>
            <a:ext cx="2439035" cy="4833620"/>
          </a:xfrm>
          <a:prstGeom prst="rect"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sunrui</dc:creator>
  <cp:lastModifiedBy>胡子琦（Joy）</cp:lastModifiedBy>
  <dcterms:created xsi:type="dcterms:W3CDTF">2020-01-27T11:15:00Z</dcterms:created>
  <dcterms:modified xsi:type="dcterms:W3CDTF">2020-02-02T09:45:36Z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